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y="5143500" cx="9144000"/>
  <p:notesSz cx="6858000" cy="9144000"/>
  <p:embeddedFontLst>
    <p:embeddedFont>
      <p:font typeface="Amatic SC"/>
      <p:regular r:id="rId16"/>
      <p:bold r:id="rId17"/>
    </p:embeddedFont>
    <p:embeddedFont>
      <p:font typeface="Source Code Pro"/>
      <p:regular r:id="rId18"/>
      <p:bold r:id="rId19"/>
      <p:italic r:id="rId20"/>
      <p:boldItalic r:id="rId2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A1BBD151-4D49-4CB6-859F-AA1424EC5DC8}">
  <a:tblStyle styleId="{A1BBD151-4D49-4CB6-859F-AA1424EC5DC8}" styleName="Table_0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SourceCodePro-italic.fntdata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21" Type="http://schemas.openxmlformats.org/officeDocument/2006/relationships/font" Target="fonts/SourceCodePro-boldItalic.fntdata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font" Target="fonts/AmaticSC-bold.fntdata"/><Relationship Id="rId16" Type="http://schemas.openxmlformats.org/officeDocument/2006/relationships/font" Target="fonts/AmaticSC-regular.fntdata"/><Relationship Id="rId5" Type="http://schemas.openxmlformats.org/officeDocument/2006/relationships/slideMaster" Target="slideMasters/slideMaster1.xml"/><Relationship Id="rId19" Type="http://schemas.openxmlformats.org/officeDocument/2006/relationships/font" Target="fonts/SourceCodePro-bold.fntdata"/><Relationship Id="rId6" Type="http://schemas.openxmlformats.org/officeDocument/2006/relationships/notesMaster" Target="notesMasters/notesMaster1.xml"/><Relationship Id="rId18" Type="http://schemas.openxmlformats.org/officeDocument/2006/relationships/font" Target="fonts/SourceCodePro-regular.fntdata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" name="Google Shape;54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f0ae3478a9_0_4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f0ae3478a9_0_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1f0ae3478a9_0_5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1f0ae3478a9_0_5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1f0ae3478a9_0_6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1f0ae3478a9_0_6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1f0ae3478a9_0_5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1f0ae3478a9_0_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1f0ae3478a9_0_7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1f0ae3478a9_0_7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1f0ae3478a9_0_7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1f0ae3478a9_0_7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1f0aec34baa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1f0aec34baa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1f0afcc6159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1f0afcc6159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0"/>
            <a:ext cx="9144000" cy="3429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 txBox="1"/>
          <p:nvPr>
            <p:ph type="ctrTitle"/>
          </p:nvPr>
        </p:nvSpPr>
        <p:spPr>
          <a:xfrm>
            <a:off x="311700" y="392150"/>
            <a:ext cx="8520600" cy="2690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1pPr>
            <a:lvl2pPr lvl="1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2pPr>
            <a:lvl3pPr lvl="2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3pPr>
            <a:lvl4pPr lvl="3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4pPr>
            <a:lvl5pPr lvl="4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5pPr>
            <a:lvl6pPr lvl="5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6pPr>
            <a:lvl7pPr lvl="6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7pPr>
            <a:lvl8pPr lvl="7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8pPr>
            <a:lvl9pPr lvl="8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9pPr>
          </a:lstStyle>
          <a:p/>
        </p:txBody>
      </p:sp>
      <p:sp>
        <p:nvSpPr>
          <p:cNvPr id="12" name="Google Shape;12;p2"/>
          <p:cNvSpPr txBox="1"/>
          <p:nvPr>
            <p:ph idx="1" type="subTitle"/>
          </p:nvPr>
        </p:nvSpPr>
        <p:spPr>
          <a:xfrm>
            <a:off x="311700" y="3890400"/>
            <a:ext cx="8520600" cy="706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1"/>
          <p:cNvSpPr txBox="1"/>
          <p:nvPr>
            <p:ph hasCustomPrompt="1" type="title"/>
          </p:nvPr>
        </p:nvSpPr>
        <p:spPr>
          <a:xfrm>
            <a:off x="311700" y="1240275"/>
            <a:ext cx="8520600" cy="1981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9pPr>
          </a:lstStyle>
          <a:p>
            <a:r>
              <a:t>xx%</a:t>
            </a:r>
          </a:p>
        </p:txBody>
      </p:sp>
      <p:sp>
        <p:nvSpPr>
          <p:cNvPr id="48" name="Google Shape;48;p11"/>
          <p:cNvSpPr txBox="1"/>
          <p:nvPr>
            <p:ph idx="1" type="body"/>
          </p:nvPr>
        </p:nvSpPr>
        <p:spPr>
          <a:xfrm>
            <a:off x="311700" y="33046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9pPr>
          </a:lstStyle>
          <a:p/>
        </p:txBody>
      </p:sp>
      <p:sp>
        <p:nvSpPr>
          <p:cNvPr id="49" name="Google Shape;49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 txBox="1"/>
          <p:nvPr>
            <p:ph type="title"/>
          </p:nvPr>
        </p:nvSpPr>
        <p:spPr>
          <a:xfrm>
            <a:off x="2802750" y="802500"/>
            <a:ext cx="3538500" cy="3538500"/>
          </a:xfrm>
          <a:prstGeom prst="rect">
            <a:avLst/>
          </a:prstGeom>
          <a:solidFill>
            <a:srgbClr val="FFFFFF"/>
          </a:solidFill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23" name="Google Shape;23;p5"/>
          <p:cNvSpPr txBox="1"/>
          <p:nvPr>
            <p:ph idx="1" type="body"/>
          </p:nvPr>
        </p:nvSpPr>
        <p:spPr>
          <a:xfrm>
            <a:off x="311700" y="1228675"/>
            <a:ext cx="3999900" cy="334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2" type="body"/>
          </p:nvPr>
        </p:nvSpPr>
        <p:spPr>
          <a:xfrm>
            <a:off x="4832400" y="1228675"/>
            <a:ext cx="3999900" cy="334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5" name="Google Shape;25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"/>
          <p:cNvSpPr txBox="1"/>
          <p:nvPr>
            <p:ph type="title"/>
          </p:nvPr>
        </p:nvSpPr>
        <p:spPr>
          <a:xfrm>
            <a:off x="304800" y="309350"/>
            <a:ext cx="8537700" cy="748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/>
        </p:txBody>
      </p:sp>
      <p:sp>
        <p:nvSpPr>
          <p:cNvPr id="28" name="Google Shape;28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9pPr>
          </a:lstStyle>
          <a:p/>
        </p:txBody>
      </p:sp>
      <p:sp>
        <p:nvSpPr>
          <p:cNvPr id="31" name="Google Shape;31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2" name="Google Shape;32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4"/>
        </a:solidFill>
      </p:bgPr>
    </p:bg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/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5" name="Google Shape;35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/>
          <p:nvPr/>
        </p:nvSpPr>
        <p:spPr>
          <a:xfrm>
            <a:off x="4572000" y="-2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38" name="Google Shape;38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9" name="Google Shape;39;p9"/>
          <p:cNvSpPr txBox="1"/>
          <p:nvPr>
            <p:ph type="title"/>
          </p:nvPr>
        </p:nvSpPr>
        <p:spPr>
          <a:xfrm>
            <a:off x="265500" y="1081400"/>
            <a:ext cx="4045200" cy="1710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1pPr>
            <a:lvl2pPr lvl="1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2pPr>
            <a:lvl3pPr lvl="2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3pPr>
            <a:lvl4pPr lvl="3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4pPr>
            <a:lvl5pPr lvl="4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5pPr>
            <a:lvl6pPr lvl="5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6pPr>
            <a:lvl7pPr lvl="6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7pPr>
            <a:lvl8pPr lvl="7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8pPr>
            <a:lvl9pPr lvl="8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9pPr>
          </a:lstStyle>
          <a:p/>
        </p:txBody>
      </p:sp>
      <p:sp>
        <p:nvSpPr>
          <p:cNvPr id="40" name="Google Shape;40;p9"/>
          <p:cNvSpPr txBox="1"/>
          <p:nvPr>
            <p:ph idx="1" type="subTitle"/>
          </p:nvPr>
        </p:nvSpPr>
        <p:spPr>
          <a:xfrm>
            <a:off x="265500" y="2845223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41" name="Google Shape;41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9pPr>
          </a:lstStyle>
          <a:p/>
        </p:txBody>
      </p:sp>
      <p:sp>
        <p:nvSpPr>
          <p:cNvPr id="42" name="Google Shape;42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0"/>
          <p:cNvSpPr txBox="1"/>
          <p:nvPr>
            <p:ph idx="1" type="body"/>
          </p:nvPr>
        </p:nvSpPr>
        <p:spPr>
          <a:xfrm>
            <a:off x="319500" y="423057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Amatic SC"/>
              <a:buNone/>
              <a:defRPr b="1" sz="24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</a:lstStyle>
          <a:p/>
        </p:txBody>
      </p:sp>
      <p:sp>
        <p:nvSpPr>
          <p:cNvPr id="45" name="Google Shape;45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beach-day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Source Code Pro"/>
              <a:buChar char="●"/>
              <a:defRPr sz="18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●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●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lvl="1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lvl="2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lvl="3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lvl="4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lvl="5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lvl="6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lvl="7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lvl="8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hyperlink" Target="https://learnenglish.britishcouncil.org/node/1352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hyperlink" Target="https://learnenglish.britishcouncil.org/node/1363" TargetMode="Externa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hyperlink" Target="https://learnenglish.britishcouncil.org/node/1384" TargetMode="External"/><Relationship Id="rId4" Type="http://schemas.openxmlformats.org/officeDocument/2006/relationships/hyperlink" Target="https://learnenglish.britishcouncil.org/node/1384" TargetMode="Externa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3"/>
          <p:cNvSpPr txBox="1"/>
          <p:nvPr>
            <p:ph type="ctrTitle"/>
          </p:nvPr>
        </p:nvSpPr>
        <p:spPr>
          <a:xfrm>
            <a:off x="311700" y="392150"/>
            <a:ext cx="8520600" cy="2690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Present perfect simple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Present perfect continuous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  <a:solidFill>
            <a:schemeClr val="dk1"/>
          </a:solidFill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Present perfect simple</a:t>
            </a:r>
            <a:endParaRPr/>
          </a:p>
        </p:txBody>
      </p:sp>
      <p:sp>
        <p:nvSpPr>
          <p:cNvPr id="62" name="Google Shape;62;p14"/>
          <p:cNvSpPr txBox="1"/>
          <p:nvPr>
            <p:ph idx="1" type="body"/>
          </p:nvPr>
        </p:nvSpPr>
        <p:spPr>
          <a:xfrm>
            <a:off x="311700" y="1228675"/>
            <a:ext cx="8832300" cy="391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775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174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The </a:t>
            </a:r>
            <a:r>
              <a:rPr b="1" lang="es" sz="174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present perfect</a:t>
            </a:r>
            <a:r>
              <a:rPr lang="es" sz="174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is formed from the present tense of the verb </a:t>
            </a:r>
            <a:r>
              <a:rPr b="1" i="1" lang="es" sz="1740" u="sng">
                <a:solidFill>
                  <a:srgbClr val="000000"/>
                </a:solidFill>
                <a:highlight>
                  <a:schemeClr val="dk1"/>
                </a:highlight>
                <a:latin typeface="Arial"/>
                <a:ea typeface="Arial"/>
                <a:cs typeface="Arial"/>
                <a:sym typeface="Arial"/>
              </a:rPr>
              <a:t>have</a:t>
            </a:r>
            <a:r>
              <a:rPr lang="es" sz="1740" u="sng">
                <a:solidFill>
                  <a:srgbClr val="000000"/>
                </a:solidFill>
                <a:highlight>
                  <a:schemeClr val="dk1"/>
                </a:highlight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s" sz="174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and the</a:t>
            </a:r>
            <a:r>
              <a:rPr lang="es" sz="174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lang="es" sz="1740" u="sng">
                <a:solidFill>
                  <a:schemeClr val="accent1"/>
                </a:solidFill>
                <a:highlight>
                  <a:schemeClr val="dk1"/>
                </a:highlight>
                <a:latin typeface="Arial"/>
                <a:ea typeface="Arial"/>
                <a:cs typeface="Arial"/>
                <a:sym typeface="Arial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past participle</a:t>
            </a:r>
            <a:r>
              <a:rPr b="1" lang="es" sz="1740" u="sng">
                <a:solidFill>
                  <a:schemeClr val="accent1"/>
                </a:solidFill>
                <a:highlight>
                  <a:schemeClr val="dk1"/>
                </a:highlight>
                <a:latin typeface="Arial"/>
                <a:ea typeface="Arial"/>
                <a:cs typeface="Arial"/>
                <a:sym typeface="Arial"/>
              </a:rPr>
              <a:t> of a verb.</a:t>
            </a:r>
            <a:endParaRPr b="1" sz="1740" u="sng">
              <a:solidFill>
                <a:schemeClr val="accent1"/>
              </a:solidFill>
              <a:highlight>
                <a:schemeClr val="dk1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900"/>
              </a:spcBef>
              <a:spcAft>
                <a:spcPts val="0"/>
              </a:spcAft>
              <a:buNone/>
            </a:pPr>
            <a:r>
              <a:t/>
            </a:r>
            <a:endParaRPr sz="1740">
              <a:solidFill>
                <a:srgbClr val="000000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900"/>
              </a:spcBef>
              <a:spcAft>
                <a:spcPts val="0"/>
              </a:spcAft>
              <a:buNone/>
            </a:pPr>
            <a:r>
              <a:rPr lang="es" sz="174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We use the present perfect:</a:t>
            </a:r>
            <a:endParaRPr sz="1740">
              <a:solidFill>
                <a:srgbClr val="000000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314207" lvl="0" marL="457200" rtl="0" algn="l">
              <a:spcBef>
                <a:spcPts val="9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➢"/>
            </a:pPr>
            <a:r>
              <a:rPr lang="es" sz="174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for something that </a:t>
            </a:r>
            <a:r>
              <a:rPr b="1" lang="es" sz="174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started in the past </a:t>
            </a:r>
            <a:r>
              <a:rPr lang="es" sz="174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and </a:t>
            </a:r>
            <a:r>
              <a:rPr b="1" lang="es" sz="174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continues in the present</a:t>
            </a:r>
            <a:r>
              <a:rPr lang="es" sz="174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:</a:t>
            </a:r>
            <a:endParaRPr sz="1740">
              <a:solidFill>
                <a:srgbClr val="000000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241300" marR="241300" rtl="0" algn="l">
              <a:spcBef>
                <a:spcPts val="2300"/>
              </a:spcBef>
              <a:spcAft>
                <a:spcPts val="0"/>
              </a:spcAft>
              <a:buNone/>
            </a:pPr>
            <a:r>
              <a:rPr i="1" lang="es" sz="174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They</a:t>
            </a:r>
            <a:r>
              <a:rPr b="1" i="1" lang="es" sz="174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've been married </a:t>
            </a:r>
            <a:r>
              <a:rPr i="1" lang="es" sz="174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for nearly fifty years.</a:t>
            </a:r>
            <a:br>
              <a:rPr i="1" lang="es" sz="174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</a:br>
            <a:r>
              <a:rPr i="1" lang="es" sz="174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She </a:t>
            </a:r>
            <a:r>
              <a:rPr b="1" i="1" lang="es" sz="174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has lived</a:t>
            </a:r>
            <a:r>
              <a:rPr i="1" lang="es" sz="174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in La Pampa all her life.</a:t>
            </a:r>
            <a:endParaRPr i="1" sz="1740">
              <a:solidFill>
                <a:srgbClr val="000000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314207" lvl="0" marL="457200" rtl="0" algn="l">
              <a:spcBef>
                <a:spcPts val="23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➢"/>
            </a:pPr>
            <a:r>
              <a:rPr lang="es" sz="174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when we are talking about our </a:t>
            </a:r>
            <a:r>
              <a:rPr b="1" lang="es" sz="174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experience up to the present</a:t>
            </a:r>
            <a:r>
              <a:rPr lang="es" sz="174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:</a:t>
            </a:r>
            <a:endParaRPr sz="1740">
              <a:solidFill>
                <a:srgbClr val="000000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241300" marR="241300" rtl="0" algn="l">
              <a:spcBef>
                <a:spcPts val="2300"/>
              </a:spcBef>
              <a:spcAft>
                <a:spcPts val="0"/>
              </a:spcAft>
              <a:buNone/>
            </a:pPr>
            <a:r>
              <a:rPr i="1" lang="es" sz="174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I</a:t>
            </a:r>
            <a:r>
              <a:rPr b="1" i="1" lang="es" sz="174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've seen</a:t>
            </a:r>
            <a:r>
              <a:rPr i="1" lang="es" sz="174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that film before.</a:t>
            </a:r>
            <a:br>
              <a:rPr i="1" lang="es" sz="174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</a:br>
            <a:r>
              <a:rPr i="1" lang="es" sz="174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I</a:t>
            </a:r>
            <a:r>
              <a:rPr b="1" i="1" lang="es" sz="174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've played</a:t>
            </a:r>
            <a:r>
              <a:rPr i="1" lang="es" sz="174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the guitar ever since I was a teenager.</a:t>
            </a:r>
            <a:br>
              <a:rPr i="1" lang="es" sz="174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</a:br>
            <a:r>
              <a:rPr i="1" lang="es" sz="174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He </a:t>
            </a:r>
            <a:r>
              <a:rPr b="1" i="1" lang="es" sz="174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has written</a:t>
            </a:r>
            <a:r>
              <a:rPr i="1" lang="es" sz="174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three books and he is working on another one.</a:t>
            </a:r>
            <a:endParaRPr i="1" sz="1740">
              <a:solidFill>
                <a:srgbClr val="000000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23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  <a:solidFill>
            <a:schemeClr val="lt2"/>
          </a:solidFill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ever - never</a:t>
            </a:r>
            <a:endParaRPr/>
          </a:p>
        </p:txBody>
      </p:sp>
      <p:sp>
        <p:nvSpPr>
          <p:cNvPr id="68" name="Google Shape;68;p15"/>
          <p:cNvSpPr txBox="1"/>
          <p:nvPr>
            <p:ph idx="1" type="body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33375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50"/>
              <a:buFont typeface="Arial"/>
              <a:buChar char="➔"/>
            </a:pPr>
            <a:r>
              <a:rPr lang="es" sz="165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We often use the adverb</a:t>
            </a:r>
            <a:r>
              <a:rPr i="1" lang="es" sz="165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1" lang="es" sz="165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ever</a:t>
            </a:r>
            <a:r>
              <a:rPr i="1" lang="es" sz="165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s" sz="165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to </a:t>
            </a:r>
            <a:r>
              <a:rPr lang="es" sz="1650" u="sng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talk or ask </a:t>
            </a:r>
            <a:r>
              <a:rPr lang="es" sz="165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about experience up to the present:</a:t>
            </a:r>
            <a:endParaRPr sz="1650">
              <a:solidFill>
                <a:srgbClr val="000000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241300" marR="241300" rtl="0" algn="l">
              <a:spcBef>
                <a:spcPts val="2300"/>
              </a:spcBef>
              <a:spcAft>
                <a:spcPts val="0"/>
              </a:spcAft>
              <a:buNone/>
            </a:pPr>
            <a:r>
              <a:rPr i="1" lang="es" sz="165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My last birthday was the worst day I</a:t>
            </a:r>
            <a:r>
              <a:rPr b="1" i="1" lang="es" sz="165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have ever had</a:t>
            </a:r>
            <a:r>
              <a:rPr i="1" lang="es" sz="165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.</a:t>
            </a:r>
            <a:endParaRPr i="1" sz="1650">
              <a:solidFill>
                <a:srgbClr val="000000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333375" lvl="0" marL="457200" rtl="0" algn="l">
              <a:spcBef>
                <a:spcPts val="2300"/>
              </a:spcBef>
              <a:spcAft>
                <a:spcPts val="0"/>
              </a:spcAft>
              <a:buSzPts val="1650"/>
              <a:buFont typeface="Arial"/>
              <a:buChar char="➔"/>
            </a:pPr>
            <a:r>
              <a:rPr lang="es" sz="165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and we use</a:t>
            </a:r>
            <a:r>
              <a:rPr i="1" lang="es" sz="165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1" lang="es" sz="165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never</a:t>
            </a:r>
            <a:r>
              <a:rPr i="1" lang="es" sz="165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s" sz="165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for the </a:t>
            </a:r>
            <a:r>
              <a:rPr lang="es" sz="1650">
                <a:solidFill>
                  <a:schemeClr val="accent1"/>
                </a:solidFill>
                <a:highlight>
                  <a:srgbClr val="FFFFFF"/>
                </a:highlight>
                <a:uFill>
                  <a:noFill/>
                </a:uFill>
                <a:latin typeface="Arial"/>
                <a:ea typeface="Arial"/>
                <a:cs typeface="Arial"/>
                <a:sym typeface="Arial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negative form</a:t>
            </a:r>
            <a:r>
              <a:rPr lang="es" sz="1650">
                <a:solidFill>
                  <a:schemeClr val="accent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:</a:t>
            </a:r>
            <a:endParaRPr sz="1650">
              <a:solidFill>
                <a:schemeClr val="accent1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241300" marR="241300" rtl="0" algn="l">
              <a:spcBef>
                <a:spcPts val="2300"/>
              </a:spcBef>
              <a:spcAft>
                <a:spcPts val="0"/>
              </a:spcAft>
              <a:buNone/>
            </a:pPr>
            <a:r>
              <a:rPr b="1" i="1" lang="es" sz="165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Have</a:t>
            </a:r>
            <a:r>
              <a:rPr i="1" lang="es" sz="165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you </a:t>
            </a:r>
            <a:r>
              <a:rPr b="1" i="1" lang="es" sz="165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ever met </a:t>
            </a:r>
            <a:r>
              <a:rPr i="1" lang="es" sz="165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Juan?</a:t>
            </a:r>
            <a:br>
              <a:rPr i="1" lang="es" sz="165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</a:br>
            <a:r>
              <a:rPr i="1" lang="es" sz="165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Yes, but I</a:t>
            </a:r>
            <a:r>
              <a:rPr b="1" i="1" lang="es" sz="165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've never met </a:t>
            </a:r>
            <a:r>
              <a:rPr i="1" lang="es" sz="165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his wife.</a:t>
            </a:r>
            <a:endParaRPr i="1" sz="1650">
              <a:solidFill>
                <a:srgbClr val="000000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23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6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  <a:solidFill>
            <a:schemeClr val="lt2"/>
          </a:solidFill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have been - have gone</a:t>
            </a:r>
            <a:endParaRPr/>
          </a:p>
        </p:txBody>
      </p:sp>
      <p:sp>
        <p:nvSpPr>
          <p:cNvPr id="74" name="Google Shape;74;p16"/>
          <p:cNvSpPr txBox="1"/>
          <p:nvPr>
            <p:ph idx="1" type="body"/>
          </p:nvPr>
        </p:nvSpPr>
        <p:spPr>
          <a:xfrm>
            <a:off x="311700" y="1228675"/>
            <a:ext cx="8947500" cy="396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-328661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76"/>
              <a:buFont typeface="Arial"/>
              <a:buChar char="➢"/>
            </a:pPr>
            <a:r>
              <a:rPr lang="es" sz="1576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We use</a:t>
            </a:r>
            <a:r>
              <a:rPr b="1" i="1" lang="es" sz="1576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have/has been </a:t>
            </a:r>
            <a:r>
              <a:rPr lang="es" sz="1576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when someone has</a:t>
            </a:r>
            <a:r>
              <a:rPr b="1" i="1" lang="es" sz="1576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gone </a:t>
            </a:r>
            <a:r>
              <a:rPr lang="es" sz="1576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to a place and</a:t>
            </a:r>
            <a:r>
              <a:rPr b="1" i="1" lang="es" sz="1576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returned</a:t>
            </a:r>
            <a:r>
              <a:rPr lang="es" sz="1576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:</a:t>
            </a:r>
            <a:endParaRPr sz="1576">
              <a:solidFill>
                <a:srgbClr val="000000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241300" marR="241300" rtl="0" algn="l">
              <a:spcBef>
                <a:spcPts val="2300"/>
              </a:spcBef>
              <a:spcAft>
                <a:spcPts val="0"/>
              </a:spcAft>
              <a:buNone/>
            </a:pPr>
            <a:r>
              <a:rPr i="1" lang="es" sz="1576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A: Where </a:t>
            </a:r>
            <a:r>
              <a:rPr b="1" i="1" lang="es" sz="1576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have</a:t>
            </a:r>
            <a:r>
              <a:rPr i="1" lang="es" sz="1576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you </a:t>
            </a:r>
            <a:r>
              <a:rPr b="1" i="1" lang="es" sz="1576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been</a:t>
            </a:r>
            <a:r>
              <a:rPr i="1" lang="es" sz="1576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?</a:t>
            </a:r>
            <a:br>
              <a:rPr i="1" lang="es" sz="1576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</a:br>
            <a:r>
              <a:rPr i="1" lang="es" sz="1576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B: I</a:t>
            </a:r>
            <a:r>
              <a:rPr b="1" i="1" lang="es" sz="1576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've</a:t>
            </a:r>
            <a:r>
              <a:rPr i="1" lang="es" sz="1576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just </a:t>
            </a:r>
            <a:r>
              <a:rPr b="1" i="1" lang="es" sz="1576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been</a:t>
            </a:r>
            <a:r>
              <a:rPr i="1" lang="es" sz="1576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out </a:t>
            </a:r>
            <a:r>
              <a:rPr b="1" i="1" lang="es" sz="1576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to</a:t>
            </a:r>
            <a:r>
              <a:rPr i="1" lang="es" sz="1576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the supermarket.</a:t>
            </a:r>
            <a:endParaRPr i="1" sz="1576">
              <a:solidFill>
                <a:srgbClr val="000000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241300" marR="241300" rtl="0" algn="l">
              <a:spcBef>
                <a:spcPts val="2300"/>
              </a:spcBef>
              <a:spcAft>
                <a:spcPts val="0"/>
              </a:spcAft>
              <a:buNone/>
            </a:pPr>
            <a:r>
              <a:rPr i="1" lang="es" sz="1576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A: </a:t>
            </a:r>
            <a:r>
              <a:rPr b="1" i="1" lang="es" sz="1576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Have</a:t>
            </a:r>
            <a:r>
              <a:rPr i="1" lang="es" sz="1576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you </a:t>
            </a:r>
            <a:r>
              <a:rPr b="1" i="1" lang="es" sz="1576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ever been to </a:t>
            </a:r>
            <a:r>
              <a:rPr i="1" lang="es" sz="1576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Santa Fe?</a:t>
            </a:r>
            <a:br>
              <a:rPr i="1" lang="es" sz="1576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</a:br>
            <a:r>
              <a:rPr i="1" lang="es" sz="1576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B: No, but I</a:t>
            </a:r>
            <a:r>
              <a:rPr b="1" i="1" lang="es" sz="1576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've been to</a:t>
            </a:r>
            <a:r>
              <a:rPr i="1" lang="es" sz="1576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Cordoba.</a:t>
            </a:r>
            <a:endParaRPr i="1" sz="1576">
              <a:solidFill>
                <a:srgbClr val="000000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328661" lvl="0" marL="457200" rtl="0" algn="l">
              <a:spcBef>
                <a:spcPts val="2300"/>
              </a:spcBef>
              <a:spcAft>
                <a:spcPts val="0"/>
              </a:spcAft>
              <a:buClr>
                <a:srgbClr val="000000"/>
              </a:buClr>
              <a:buSzPts val="1576"/>
              <a:buFont typeface="Arial"/>
              <a:buChar char="➢"/>
            </a:pPr>
            <a:r>
              <a:rPr lang="es" sz="1576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But when someone </a:t>
            </a:r>
            <a:r>
              <a:rPr b="1" lang="es" sz="1576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has not returned</a:t>
            </a:r>
            <a:r>
              <a:rPr lang="es" sz="1576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, we use</a:t>
            </a:r>
            <a:r>
              <a:rPr i="1" lang="es" sz="1576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1" lang="es" sz="1576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have/has gone</a:t>
            </a:r>
            <a:r>
              <a:rPr lang="es" sz="1576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:</a:t>
            </a:r>
            <a:endParaRPr sz="1576">
              <a:solidFill>
                <a:srgbClr val="000000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241300" marR="241300" rtl="0" algn="l">
              <a:spcBef>
                <a:spcPts val="2300"/>
              </a:spcBef>
              <a:spcAft>
                <a:spcPts val="0"/>
              </a:spcAft>
              <a:buNone/>
            </a:pPr>
            <a:r>
              <a:rPr i="1" lang="es" sz="1576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A: Where's Maria? I haven't seen her for weeks.</a:t>
            </a:r>
            <a:br>
              <a:rPr i="1" lang="es" sz="1576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</a:br>
            <a:r>
              <a:rPr i="1" lang="es" sz="1576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B: She</a:t>
            </a:r>
            <a:r>
              <a:rPr b="1" i="1" lang="es" sz="1576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's gone to</a:t>
            </a:r>
            <a:r>
              <a:rPr i="1" lang="es" sz="1576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Buenos Aires for a week. She'll be back tomorrow.</a:t>
            </a:r>
            <a:r>
              <a:rPr lang="es" sz="1576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</a:t>
            </a:r>
            <a:endParaRPr sz="1576">
              <a:solidFill>
                <a:srgbClr val="000000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23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  <a:solidFill>
            <a:schemeClr val="lt2"/>
          </a:solidFill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other uses of the present perfect simple</a:t>
            </a:r>
            <a:endParaRPr/>
          </a:p>
        </p:txBody>
      </p:sp>
      <p:sp>
        <p:nvSpPr>
          <p:cNvPr id="80" name="Google Shape;80;p17"/>
          <p:cNvSpPr txBox="1"/>
          <p:nvPr>
            <p:ph idx="1" type="body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14325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Char char="●"/>
            </a:pPr>
            <a:r>
              <a:rPr lang="es" sz="135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for something that </a:t>
            </a:r>
            <a:r>
              <a:rPr b="1" lang="es" sz="135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happened in the past</a:t>
            </a:r>
            <a:r>
              <a:rPr lang="es" sz="135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but is </a:t>
            </a:r>
            <a:r>
              <a:rPr b="1" lang="es" sz="135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important in the present</a:t>
            </a:r>
            <a:r>
              <a:rPr lang="es" sz="135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:</a:t>
            </a:r>
            <a:endParaRPr sz="1350">
              <a:solidFill>
                <a:srgbClr val="000000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241300" marR="241300" rtl="0" algn="l">
              <a:spcBef>
                <a:spcPts val="2300"/>
              </a:spcBef>
              <a:spcAft>
                <a:spcPts val="0"/>
              </a:spcAft>
              <a:buNone/>
            </a:pPr>
            <a:r>
              <a:rPr i="1" lang="es" sz="135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I can't get in the house. I</a:t>
            </a:r>
            <a:r>
              <a:rPr b="1" i="1" lang="es" sz="135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've lost </a:t>
            </a:r>
            <a:r>
              <a:rPr i="1" lang="es" sz="135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my keys.</a:t>
            </a:r>
            <a:br>
              <a:rPr i="1" lang="es" sz="135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</a:br>
            <a:r>
              <a:rPr i="1" lang="es" sz="135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Teresa isn't at home. I think she </a:t>
            </a:r>
            <a:r>
              <a:rPr b="1" i="1" lang="es" sz="135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has gone </a:t>
            </a:r>
            <a:r>
              <a:rPr i="1" lang="es" sz="135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shopping.</a:t>
            </a:r>
            <a:endParaRPr i="1" sz="1350">
              <a:solidFill>
                <a:srgbClr val="000000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241300" marR="241300" rtl="0" algn="l">
              <a:spcBef>
                <a:spcPts val="2300"/>
              </a:spcBef>
              <a:spcAft>
                <a:spcPts val="0"/>
              </a:spcAft>
              <a:buNone/>
            </a:pPr>
            <a:r>
              <a:t/>
            </a:r>
            <a:endParaRPr i="1" sz="1350">
              <a:solidFill>
                <a:srgbClr val="000000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23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8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  <a:solidFill>
            <a:schemeClr val="dk1"/>
          </a:solidFill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present perfect continuous</a:t>
            </a:r>
            <a:endParaRPr/>
          </a:p>
        </p:txBody>
      </p:sp>
      <p:sp>
        <p:nvSpPr>
          <p:cNvPr id="86" name="Google Shape;86;p18"/>
          <p:cNvSpPr txBox="1"/>
          <p:nvPr>
            <p:ph idx="1" type="body"/>
          </p:nvPr>
        </p:nvSpPr>
        <p:spPr>
          <a:xfrm>
            <a:off x="121500" y="1093850"/>
            <a:ext cx="9022500" cy="396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135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The </a:t>
            </a:r>
            <a:r>
              <a:rPr b="1" lang="es" sz="135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present perfect continuous</a:t>
            </a:r>
            <a:r>
              <a:rPr lang="es" sz="135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is formed with </a:t>
            </a:r>
            <a:r>
              <a:rPr b="1" i="1" lang="es" sz="1350">
                <a:solidFill>
                  <a:srgbClr val="000000"/>
                </a:solidFill>
                <a:highlight>
                  <a:schemeClr val="dk1"/>
                </a:highlight>
                <a:latin typeface="Arial"/>
                <a:ea typeface="Arial"/>
                <a:cs typeface="Arial"/>
                <a:sym typeface="Arial"/>
              </a:rPr>
              <a:t>have/has been</a:t>
            </a:r>
            <a:r>
              <a:rPr lang="es" sz="1350">
                <a:solidFill>
                  <a:srgbClr val="000000"/>
                </a:solidFill>
                <a:highlight>
                  <a:schemeClr val="dk1"/>
                </a:highlight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s" sz="135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and the </a:t>
            </a:r>
            <a:r>
              <a:rPr b="1" i="1" lang="es" sz="1350">
                <a:solidFill>
                  <a:srgbClr val="23085A"/>
                </a:solidFill>
                <a:highlight>
                  <a:schemeClr val="dk1"/>
                </a:highlight>
                <a:uFill>
                  <a:noFill/>
                </a:uFill>
                <a:latin typeface="Arial"/>
                <a:ea typeface="Arial"/>
                <a:cs typeface="Arial"/>
                <a:sym typeface="Arial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-ing</a:t>
            </a:r>
            <a:r>
              <a:rPr b="1" lang="es" sz="1350">
                <a:solidFill>
                  <a:srgbClr val="23085A"/>
                </a:solidFill>
                <a:highlight>
                  <a:schemeClr val="dk1"/>
                </a:highlight>
                <a:uFill>
                  <a:noFill/>
                </a:uFill>
                <a:latin typeface="Arial"/>
                <a:ea typeface="Arial"/>
                <a:cs typeface="Arial"/>
                <a:sym typeface="Arial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 form</a:t>
            </a:r>
            <a:r>
              <a:rPr lang="es" sz="1350">
                <a:solidFill>
                  <a:srgbClr val="000000"/>
                </a:solidFill>
                <a:highlight>
                  <a:schemeClr val="dk1"/>
                </a:highlight>
                <a:latin typeface="Arial"/>
                <a:ea typeface="Arial"/>
                <a:cs typeface="Arial"/>
                <a:sym typeface="Arial"/>
              </a:rPr>
              <a:t> of the verb.</a:t>
            </a:r>
            <a:endParaRPr sz="1350">
              <a:solidFill>
                <a:srgbClr val="000000"/>
              </a:solidFill>
              <a:highlight>
                <a:schemeClr val="dk1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314325" lvl="0" marL="457200" rtl="0" algn="l">
              <a:spcBef>
                <a:spcPts val="90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Char char="➔"/>
            </a:pPr>
            <a:r>
              <a:rPr lang="es" sz="135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We normally use the present perfect continuous to </a:t>
            </a:r>
            <a:r>
              <a:rPr b="1" lang="es" sz="135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emphasise that something is</a:t>
            </a:r>
            <a:r>
              <a:rPr b="1" lang="es" sz="1350">
                <a:solidFill>
                  <a:schemeClr val="accent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lang="es" sz="1350" u="sng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still continuing</a:t>
            </a:r>
            <a:r>
              <a:rPr b="1" lang="es" sz="1350" u="sng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lang="es" sz="135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in the present</a:t>
            </a:r>
            <a:r>
              <a:rPr lang="es" sz="135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:</a:t>
            </a:r>
            <a:endParaRPr sz="1350">
              <a:solidFill>
                <a:srgbClr val="000000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241300" marR="241300" rtl="0" algn="l">
              <a:spcBef>
                <a:spcPts val="2300"/>
              </a:spcBef>
              <a:spcAft>
                <a:spcPts val="0"/>
              </a:spcAft>
              <a:buNone/>
            </a:pPr>
            <a:r>
              <a:rPr i="1" lang="es" sz="135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She </a:t>
            </a:r>
            <a:r>
              <a:rPr b="1" i="1" lang="es" sz="135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has been living</a:t>
            </a:r>
            <a:r>
              <a:rPr i="1" lang="es" sz="135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in La Pampa all her life.</a:t>
            </a:r>
            <a:br>
              <a:rPr i="1" lang="es" sz="135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</a:br>
            <a:r>
              <a:rPr i="1" lang="es" sz="135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It</a:t>
            </a:r>
            <a:r>
              <a:rPr b="1" i="1" lang="es" sz="135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's been raining</a:t>
            </a:r>
            <a:r>
              <a:rPr i="1" lang="es" sz="135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</a:t>
            </a:r>
            <a:r>
              <a:rPr i="1" lang="es" sz="1350">
                <a:solidFill>
                  <a:srgbClr val="000000"/>
                </a:solidFill>
                <a:highlight>
                  <a:schemeClr val="accent6"/>
                </a:highlight>
                <a:latin typeface="Arial"/>
                <a:ea typeface="Arial"/>
                <a:cs typeface="Arial"/>
                <a:sym typeface="Arial"/>
              </a:rPr>
              <a:t>for </a:t>
            </a:r>
            <a:r>
              <a:rPr i="1" lang="es" sz="135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hours.</a:t>
            </a:r>
            <a:br>
              <a:rPr i="1" lang="es" sz="135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</a:br>
            <a:r>
              <a:rPr i="1" lang="es" sz="135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I'm tired out. I</a:t>
            </a:r>
            <a:r>
              <a:rPr b="1" i="1" lang="es" sz="135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've been working</a:t>
            </a:r>
            <a:r>
              <a:rPr i="1" lang="es" sz="135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all day.</a:t>
            </a:r>
            <a:br>
              <a:rPr i="1" lang="es" sz="135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</a:br>
            <a:r>
              <a:rPr i="1" lang="es" sz="135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They </a:t>
            </a:r>
            <a:r>
              <a:rPr b="1" i="1" lang="es" sz="135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have been staying</a:t>
            </a:r>
            <a:r>
              <a:rPr i="1" lang="es" sz="135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with us </a:t>
            </a:r>
            <a:r>
              <a:rPr i="1" lang="es" sz="1350">
                <a:solidFill>
                  <a:srgbClr val="000000"/>
                </a:solidFill>
                <a:highlight>
                  <a:schemeClr val="accent6"/>
                </a:highlight>
                <a:latin typeface="Arial"/>
                <a:ea typeface="Arial"/>
                <a:cs typeface="Arial"/>
                <a:sym typeface="Arial"/>
              </a:rPr>
              <a:t>since </a:t>
            </a:r>
            <a:r>
              <a:rPr i="1" lang="es" sz="135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last week.</a:t>
            </a:r>
            <a:endParaRPr i="1" sz="1350">
              <a:solidFill>
                <a:srgbClr val="000000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2300"/>
              </a:spcBef>
              <a:spcAft>
                <a:spcPts val="0"/>
              </a:spcAft>
              <a:buNone/>
            </a:pPr>
            <a:r>
              <a:rPr b="1" lang="es" sz="1350">
                <a:solidFill>
                  <a:srgbClr val="000000"/>
                </a:solidFill>
                <a:highlight>
                  <a:schemeClr val="dk1"/>
                </a:highlight>
                <a:latin typeface="Arial"/>
                <a:ea typeface="Arial"/>
                <a:cs typeface="Arial"/>
                <a:sym typeface="Arial"/>
              </a:rPr>
              <a:t>!!</a:t>
            </a:r>
            <a:r>
              <a:rPr lang="es" sz="135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We do </a:t>
            </a:r>
            <a:r>
              <a:rPr b="1" lang="es" sz="135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not</a:t>
            </a:r>
            <a:r>
              <a:rPr lang="es" sz="135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normally use the present perfect continuous with </a:t>
            </a:r>
            <a:r>
              <a:rPr b="1" lang="es" sz="135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stative verbs</a:t>
            </a:r>
            <a:r>
              <a:rPr lang="es" sz="135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. We use the </a:t>
            </a:r>
            <a:r>
              <a:rPr b="1" lang="es" sz="135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present perfect simple</a:t>
            </a:r>
            <a:r>
              <a:rPr lang="es" sz="135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instead:</a:t>
            </a:r>
            <a:endParaRPr sz="1350">
              <a:solidFill>
                <a:srgbClr val="000000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241300" marR="241300" rtl="0" algn="l">
              <a:spcBef>
                <a:spcPts val="2300"/>
              </a:spcBef>
              <a:spcAft>
                <a:spcPts val="0"/>
              </a:spcAft>
              <a:buNone/>
            </a:pPr>
            <a:r>
              <a:rPr i="1" lang="es" sz="135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I</a:t>
            </a:r>
            <a:r>
              <a:rPr b="1" i="1" lang="es" sz="135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've</a:t>
            </a:r>
            <a:r>
              <a:rPr i="1" lang="es" sz="135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always </a:t>
            </a:r>
            <a:r>
              <a:rPr i="1" lang="es" sz="1350" strike="sngStrik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been liking</a:t>
            </a:r>
            <a:r>
              <a:rPr i="1" lang="es" sz="135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1" lang="es" sz="135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liked</a:t>
            </a:r>
            <a:r>
              <a:rPr i="1" lang="es" sz="135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Juan.</a:t>
            </a:r>
            <a:endParaRPr i="1" sz="1350">
              <a:solidFill>
                <a:srgbClr val="000000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23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9"/>
          <p:cNvSpPr txBox="1"/>
          <p:nvPr>
            <p:ph type="title"/>
          </p:nvPr>
        </p:nvSpPr>
        <p:spPr>
          <a:xfrm>
            <a:off x="279600" y="292850"/>
            <a:ext cx="5215500" cy="801000"/>
          </a:xfrm>
          <a:prstGeom prst="rect">
            <a:avLst/>
          </a:prstGeom>
          <a:solidFill>
            <a:srgbClr val="00FFFF"/>
          </a:solidFill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present perfect simple vs past simple</a:t>
            </a:r>
            <a:endParaRPr/>
          </a:p>
        </p:txBody>
      </p:sp>
      <p:pic>
        <p:nvPicPr>
          <p:cNvPr id="92" name="Google Shape;92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189375" y="62925"/>
            <a:ext cx="1588675" cy="126085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93" name="Google Shape;93;p19"/>
          <p:cNvGraphicFramePr/>
          <p:nvPr/>
        </p:nvGraphicFramePr>
        <p:xfrm>
          <a:off x="166175" y="14589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{A1BBD151-4D49-4CB6-859F-AA1424EC5DC8}</a:tableStyleId>
              </a:tblPr>
              <a:tblGrid>
                <a:gridCol w="4127850"/>
                <a:gridCol w="4553325"/>
              </a:tblGrid>
              <a:tr h="327925">
                <a:tc>
                  <a:txBody>
                    <a:bodyPr/>
                    <a:lstStyle/>
                    <a:p>
                      <a:pPr indent="0" lvl="0" marL="101600" marR="1016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" sz="1200"/>
                        <a:t>Present Perfect Simple</a:t>
                      </a:r>
                      <a:endParaRPr b="1" sz="1200"/>
                    </a:p>
                  </a:txBody>
                  <a:tcPr marT="91425" marB="91425" marR="91425" marL="91425">
                    <a:lnL cap="flat" cmpd="sng" w="1057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057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057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057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101600" marR="1016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" sz="1200"/>
                        <a:t>Past Simple</a:t>
                      </a:r>
                      <a:endParaRPr b="1" sz="1200"/>
                    </a:p>
                  </a:txBody>
                  <a:tcPr marT="91425" marB="91425" marR="91425" marL="91425">
                    <a:lnL cap="flat" cmpd="sng" w="1057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057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057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057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32925">
                <a:tc>
                  <a:txBody>
                    <a:bodyPr/>
                    <a:lstStyle/>
                    <a:p>
                      <a:pPr indent="0" lvl="0" marL="101600" marR="1016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200"/>
                        <a:t>Unfinished actions that started in the past and continue to the present:</a:t>
                      </a:r>
                      <a:endParaRPr sz="1200"/>
                    </a:p>
                    <a:p>
                      <a:pPr indent="-304800" lvl="0" marL="45720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SzPts val="1200"/>
                        <a:buChar char="●"/>
                      </a:pPr>
                      <a:r>
                        <a:rPr lang="es" sz="1200"/>
                        <a:t>I</a:t>
                      </a:r>
                      <a:r>
                        <a:rPr b="1" lang="es" sz="1200"/>
                        <a:t>'ve known</a:t>
                      </a:r>
                      <a:r>
                        <a:rPr lang="es" sz="1200"/>
                        <a:t> Julie for ten years (and I still know her).</a:t>
                      </a:r>
                      <a:endParaRPr sz="1200"/>
                    </a:p>
                  </a:txBody>
                  <a:tcPr marT="91425" marB="91425" marR="91425" marL="91425">
                    <a:lnL cap="flat" cmpd="sng" w="1057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057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057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057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101600" marR="1016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200"/>
                        <a:t>Finished actions:</a:t>
                      </a:r>
                      <a:endParaRPr sz="1200"/>
                    </a:p>
                    <a:p>
                      <a:pPr indent="-304800" lvl="0" marL="45720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SzPts val="1200"/>
                        <a:buChar char="●"/>
                      </a:pPr>
                      <a:r>
                        <a:rPr lang="es" sz="1200"/>
                        <a:t>I </a:t>
                      </a:r>
                      <a:r>
                        <a:rPr b="1" lang="es" sz="1200"/>
                        <a:t>knew</a:t>
                      </a:r>
                      <a:r>
                        <a:rPr lang="es" sz="1200"/>
                        <a:t> Julie for ten years (but then she moved away and we lost touch).</a:t>
                      </a:r>
                      <a:endParaRPr sz="1200"/>
                    </a:p>
                  </a:txBody>
                  <a:tcPr marT="91425" marB="91425" marR="91425" marL="91425">
                    <a:lnL cap="flat" cmpd="sng" w="1057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057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057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057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94" name="Google Shape;94;p19"/>
          <p:cNvGraphicFramePr/>
          <p:nvPr/>
        </p:nvGraphicFramePr>
        <p:xfrm>
          <a:off x="166175" y="30503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{A1BBD151-4D49-4CB6-859F-AA1424EC5DC8}</a:tableStyleId>
              </a:tblPr>
              <a:tblGrid>
                <a:gridCol w="4127850"/>
                <a:gridCol w="4553325"/>
              </a:tblGrid>
              <a:tr h="954825">
                <a:tc>
                  <a:txBody>
                    <a:bodyPr/>
                    <a:lstStyle/>
                    <a:p>
                      <a:pPr indent="0" lvl="0" marL="101600" marR="1016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200"/>
                        <a:t>A finished action with a result in the present:</a:t>
                      </a:r>
                      <a:endParaRPr sz="1200"/>
                    </a:p>
                    <a:p>
                      <a:pPr indent="-304800" lvl="0" marL="45720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SzPts val="1200"/>
                        <a:buChar char="●"/>
                      </a:pPr>
                      <a:r>
                        <a:rPr lang="es" sz="1200"/>
                        <a:t>I</a:t>
                      </a:r>
                      <a:r>
                        <a:rPr b="1" lang="es" sz="1200"/>
                        <a:t>'ve lost</a:t>
                      </a:r>
                      <a:r>
                        <a:rPr lang="es" sz="1200"/>
                        <a:t> my keys! (The result is that I can't get into my house now).</a:t>
                      </a:r>
                      <a:endParaRPr sz="1200"/>
                    </a:p>
                  </a:txBody>
                  <a:tcPr marT="91425" marB="91425" marR="91425" marL="91425">
                    <a:lnL cap="flat" cmpd="sng" w="1057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057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057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057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101600" marR="1016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200"/>
                        <a:t>A finished action with no result in the present:</a:t>
                      </a:r>
                      <a:endParaRPr sz="1200"/>
                    </a:p>
                    <a:p>
                      <a:pPr indent="-304800" lvl="0" marL="45720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SzPts val="1200"/>
                        <a:buChar char="●"/>
                      </a:pPr>
                      <a:r>
                        <a:rPr lang="es" sz="1200"/>
                        <a:t>I </a:t>
                      </a:r>
                      <a:r>
                        <a:rPr b="1" lang="es" sz="1200"/>
                        <a:t>lost</a:t>
                      </a:r>
                      <a:r>
                        <a:rPr lang="es" sz="1200"/>
                        <a:t> my keys yesterday. It was terrible! (Now there is no result. I got new keys yesterday).</a:t>
                      </a:r>
                      <a:endParaRPr sz="1200"/>
                    </a:p>
                  </a:txBody>
                  <a:tcPr marT="91425" marB="91425" marR="91425" marL="91425">
                    <a:lnL cap="flat" cmpd="sng" w="1057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057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057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0575">
                      <a:solidFill>
                        <a:srgbClr val="80808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0"/>
          <p:cNvSpPr txBox="1"/>
          <p:nvPr>
            <p:ph type="title"/>
          </p:nvPr>
        </p:nvSpPr>
        <p:spPr>
          <a:xfrm>
            <a:off x="268925" y="437200"/>
            <a:ext cx="5215500" cy="801000"/>
          </a:xfrm>
          <a:prstGeom prst="rect">
            <a:avLst/>
          </a:prstGeom>
          <a:solidFill>
            <a:srgbClr val="00FFFF"/>
          </a:solidFill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present perfect simple vs past simple</a:t>
            </a:r>
            <a:endParaRPr/>
          </a:p>
        </p:txBody>
      </p:sp>
      <p:pic>
        <p:nvPicPr>
          <p:cNvPr id="100" name="Google Shape;100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189375" y="62925"/>
            <a:ext cx="1588675" cy="1260850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20"/>
          <p:cNvSpPr txBox="1"/>
          <p:nvPr/>
        </p:nvSpPr>
        <p:spPr>
          <a:xfrm>
            <a:off x="534675" y="1636100"/>
            <a:ext cx="7794300" cy="264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s" sz="1900">
                <a:highlight>
                  <a:schemeClr val="dk1"/>
                </a:highlight>
                <a:latin typeface="Amatic SC"/>
                <a:ea typeface="Amatic SC"/>
                <a:cs typeface="Amatic SC"/>
                <a:sym typeface="Amatic SC"/>
              </a:rPr>
              <a:t>Remember</a:t>
            </a:r>
            <a:endParaRPr b="1" sz="1900">
              <a:highlight>
                <a:schemeClr val="dk1"/>
              </a:highlight>
              <a:latin typeface="Amatic SC"/>
              <a:ea typeface="Amatic SC"/>
              <a:cs typeface="Amatic SC"/>
              <a:sym typeface="Amatic SC"/>
            </a:endParaRPr>
          </a:p>
          <a:p>
            <a:pPr indent="-317500" lvl="0" marL="457200" rtl="0" algn="just">
              <a:lnSpc>
                <a:spcPct val="150000"/>
              </a:lnSpc>
              <a:spcBef>
                <a:spcPts val="1500"/>
              </a:spcBef>
              <a:spcAft>
                <a:spcPts val="0"/>
              </a:spcAft>
              <a:buSzPts val="1400"/>
              <a:buChar char="★"/>
            </a:pPr>
            <a:r>
              <a:rPr lang="es"/>
              <a:t>We use the past simple for past events or actions which have no connection to the present.</a:t>
            </a:r>
            <a:endParaRPr/>
          </a:p>
          <a:p>
            <a:pPr indent="-317500" lvl="0" marL="4572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Char char="★"/>
            </a:pPr>
            <a:r>
              <a:rPr lang="es"/>
              <a:t>We use the present perfect for actions which started in the past and are still happening now OR for finished actions which have a connection to the present.</a:t>
            </a:r>
            <a:endParaRPr/>
          </a:p>
          <a:p>
            <a:pPr indent="-317500" lvl="0" marL="4572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Char char="★"/>
            </a:pPr>
            <a:r>
              <a:rPr lang="es"/>
              <a:t>We C</a:t>
            </a:r>
            <a:r>
              <a:rPr lang="es"/>
              <a:t>A</a:t>
            </a:r>
            <a:r>
              <a:rPr lang="es"/>
              <a:t>N'T use the present perfect with a finished time word:</a:t>
            </a:r>
            <a:endParaRPr/>
          </a:p>
          <a:p>
            <a:pPr indent="-317500" lvl="0" marL="4572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Char char="➔"/>
            </a:pPr>
            <a:r>
              <a:rPr lang="es"/>
              <a:t>NOT: I've been to the museum yesterday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1"/>
          <p:cNvSpPr txBox="1"/>
          <p:nvPr>
            <p:ph type="title"/>
          </p:nvPr>
        </p:nvSpPr>
        <p:spPr>
          <a:xfrm>
            <a:off x="311700" y="1240275"/>
            <a:ext cx="8520600" cy="1981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let’s practice</a:t>
            </a:r>
            <a:endParaRPr/>
          </a:p>
        </p:txBody>
      </p:sp>
      <p:sp>
        <p:nvSpPr>
          <p:cNvPr id="107" name="Google Shape;107;p21"/>
          <p:cNvSpPr txBox="1"/>
          <p:nvPr>
            <p:ph idx="1" type="body"/>
          </p:nvPr>
        </p:nvSpPr>
        <p:spPr>
          <a:xfrm>
            <a:off x="311700" y="33046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200"/>
              </a:spcAft>
              <a:buNone/>
            </a:pPr>
            <a:r>
              <a:rPr lang="es"/>
              <a:t>https://learnenglish.britishcouncil.org/grammar/english-grammar-reference/present-perfect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Beach Day">
  <a:themeElements>
    <a:clrScheme name="Beach Day">
      <a:dk1>
        <a:srgbClr val="00FDC8"/>
      </a:dk1>
      <a:lt1>
        <a:srgbClr val="FFFFFF"/>
      </a:lt1>
      <a:dk2>
        <a:srgbClr val="666666"/>
      </a:dk2>
      <a:lt2>
        <a:srgbClr val="EEEEEE"/>
      </a:lt2>
      <a:accent1>
        <a:srgbClr val="212121"/>
      </a:accent1>
      <a:accent2>
        <a:srgbClr val="455A64"/>
      </a:accent2>
      <a:accent3>
        <a:srgbClr val="78909C"/>
      </a:accent3>
      <a:accent4>
        <a:srgbClr val="7C7CE0"/>
      </a:accent4>
      <a:accent5>
        <a:srgbClr val="DB4437"/>
      </a:accent5>
      <a:accent6>
        <a:srgbClr val="F6CD4C"/>
      </a:accent6>
      <a:hlink>
        <a:srgbClr val="DB4437"/>
      </a:hlink>
      <a:folHlink>
        <a:srgbClr val="DB443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